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65" r:id="rId3"/>
    <p:sldId id="282" r:id="rId4"/>
    <p:sldId id="376" r:id="rId5"/>
    <p:sldId id="350" r:id="rId6"/>
    <p:sldId id="351" r:id="rId7"/>
    <p:sldId id="352" r:id="rId8"/>
    <p:sldId id="377" r:id="rId9"/>
    <p:sldId id="378" r:id="rId10"/>
    <p:sldId id="336" r:id="rId11"/>
    <p:sldId id="379" r:id="rId12"/>
    <p:sldId id="380" r:id="rId13"/>
    <p:sldId id="381" r:id="rId14"/>
    <p:sldId id="286" r:id="rId15"/>
    <p:sldId id="337" r:id="rId16"/>
    <p:sldId id="353" r:id="rId17"/>
    <p:sldId id="338" r:id="rId18"/>
    <p:sldId id="371" r:id="rId19"/>
    <p:sldId id="339" r:id="rId20"/>
    <p:sldId id="370" r:id="rId21"/>
    <p:sldId id="341" r:id="rId22"/>
    <p:sldId id="281" r:id="rId23"/>
    <p:sldId id="354" r:id="rId24"/>
    <p:sldId id="355" r:id="rId25"/>
    <p:sldId id="383" r:id="rId26"/>
    <p:sldId id="356" r:id="rId27"/>
    <p:sldId id="295" r:id="rId28"/>
    <p:sldId id="296" r:id="rId29"/>
    <p:sldId id="297" r:id="rId30"/>
    <p:sldId id="389" r:id="rId31"/>
    <p:sldId id="298" r:id="rId32"/>
    <p:sldId id="308" r:id="rId33"/>
    <p:sldId id="309" r:id="rId34"/>
    <p:sldId id="310" r:id="rId35"/>
    <p:sldId id="304" r:id="rId36"/>
    <p:sldId id="391" r:id="rId37"/>
    <p:sldId id="392" r:id="rId38"/>
    <p:sldId id="319" r:id="rId39"/>
    <p:sldId id="313" r:id="rId40"/>
    <p:sldId id="321" r:id="rId41"/>
    <p:sldId id="326" r:id="rId42"/>
    <p:sldId id="322" r:id="rId43"/>
    <p:sldId id="328" r:id="rId44"/>
    <p:sldId id="327" r:id="rId45"/>
    <p:sldId id="366" r:id="rId46"/>
    <p:sldId id="357" r:id="rId47"/>
    <p:sldId id="384" r:id="rId48"/>
    <p:sldId id="346" r:id="rId49"/>
    <p:sldId id="385" r:id="rId50"/>
    <p:sldId id="348" r:id="rId51"/>
    <p:sldId id="349" r:id="rId52"/>
    <p:sldId id="358" r:id="rId53"/>
    <p:sldId id="386" r:id="rId54"/>
    <p:sldId id="390" r:id="rId55"/>
    <p:sldId id="387" r:id="rId56"/>
    <p:sldId id="367" r:id="rId57"/>
    <p:sldId id="368" r:id="rId58"/>
    <p:sldId id="268" r:id="rId59"/>
    <p:sldId id="38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CEED-81DA-475F-AB71-39624B3ED7C8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604FB-9448-4E11-A576-542C16485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85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04FB-9448-4E11-A576-542C164854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7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5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1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0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0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0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58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9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80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6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BC3-9623-4994-9055-CBE907F76D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25DB-F9FA-4E68-BDC1-CCEFF259B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5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File:SARS_xray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terferon_beta" TargetMode="External"/><Relationship Id="rId3" Type="http://schemas.openxmlformats.org/officeDocument/2006/relationships/hyperlink" Target="https://en.wikipedia.org/wiki/Protease_inhibitor_(pharmacology)" TargetMode="External"/><Relationship Id="rId7" Type="http://schemas.openxmlformats.org/officeDocument/2006/relationships/hyperlink" Target="https://en.wikipedia.org/wiki/Lopinavir/ritonavir" TargetMode="External"/><Relationship Id="rId2" Type="http://schemas.openxmlformats.org/officeDocument/2006/relationships/hyperlink" Target="https://en.wikipedia.org/wiki/Antiviral_dru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mdesivir" TargetMode="External"/><Relationship Id="rId5" Type="http://schemas.openxmlformats.org/officeDocument/2006/relationships/hyperlink" Target="https://en.wikipedia.org/wiki/Saquinavir" TargetMode="External"/><Relationship Id="rId4" Type="http://schemas.openxmlformats.org/officeDocument/2006/relationships/hyperlink" Target="https://en.wikipedia.org/wiki/Indinavir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ublic_Health_Agency_of_Canada" TargetMode="External"/><Relationship Id="rId3" Type="http://schemas.openxmlformats.org/officeDocument/2006/relationships/hyperlink" Target="https://en.wikipedia.org/wiki/Vaccine" TargetMode="External"/><Relationship Id="rId7" Type="http://schemas.openxmlformats.org/officeDocument/2006/relationships/hyperlink" Target="https://en.wikipedia.org/wiki/University_of_Queensland" TargetMode="External"/><Relationship Id="rId2" Type="http://schemas.openxmlformats.org/officeDocument/2006/relationships/hyperlink" Target="https://en.wikipedia.org/wiki/Coalition_for_Epidemic_Preparedness_Innov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derna" TargetMode="External"/><Relationship Id="rId5" Type="http://schemas.openxmlformats.org/officeDocument/2006/relationships/hyperlink" Target="https://en.wikipedia.org/wiki/Biotechnology" TargetMode="External"/><Relationship Id="rId10" Type="http://schemas.openxmlformats.org/officeDocument/2006/relationships/hyperlink" Target="https://en.wikipedia.org/wiki/University_of_Saskatchewan" TargetMode="External"/><Relationship Id="rId4" Type="http://schemas.openxmlformats.org/officeDocument/2006/relationships/hyperlink" Target="https://en.wikipedia.org/wiki/National_Institutes_of_Health" TargetMode="External"/><Relationship Id="rId9" Type="http://schemas.openxmlformats.org/officeDocument/2006/relationships/hyperlink" Target="https://en.wikipedia.org/wiki/Vaccine_and_Infectious_Disease_Organization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657" y="2707573"/>
            <a:ext cx="9144000" cy="15920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2019-nCoV 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Clinical Management and IPC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7952" y="4916677"/>
            <a:ext cx="9144000" cy="17827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Professor </a:t>
            </a:r>
            <a:r>
              <a:rPr lang="en-US" sz="3200" b="1" dirty="0" err="1" smtClean="0"/>
              <a:t>Quazi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Tarikul</a:t>
            </a:r>
            <a:r>
              <a:rPr lang="en-US" sz="3200" b="1" dirty="0" smtClean="0"/>
              <a:t> Islam</a:t>
            </a:r>
            <a:endParaRPr lang="en-US" sz="3200" b="1" dirty="0"/>
          </a:p>
          <a:p>
            <a:r>
              <a:rPr lang="en-US" sz="3200" b="1" dirty="0" smtClean="0"/>
              <a:t>Professor of Medicine, Popular Medical College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60000">
            <a:off x="4704960" y="201306"/>
            <a:ext cx="3278524" cy="1842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8317851" y="424961"/>
            <a:ext cx="3523103" cy="2325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217944" y="378084"/>
            <a:ext cx="4335084" cy="2129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80000">
            <a:off x="205267" y="148467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0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Uncomplicated illness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Uncomplicated </a:t>
            </a:r>
            <a:r>
              <a:rPr lang="en-US" dirty="0"/>
              <a:t>upper respiratory tract viral infection, may have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non-specific </a:t>
            </a:r>
            <a:r>
              <a:rPr lang="en-US" dirty="0">
                <a:solidFill>
                  <a:srgbClr val="C00000"/>
                </a:solidFill>
              </a:rPr>
              <a:t>symptoms such </a:t>
            </a:r>
            <a:r>
              <a:rPr lang="en-US" dirty="0" smtClean="0">
                <a:solidFill>
                  <a:srgbClr val="C00000"/>
                </a:solidFill>
              </a:rPr>
              <a:t>as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fever</a:t>
            </a:r>
            <a:r>
              <a:rPr lang="en-US" dirty="0">
                <a:solidFill>
                  <a:srgbClr val="C00000"/>
                </a:solidFill>
              </a:rPr>
              <a:t>, cough, sore throat, nasal congestion, </a:t>
            </a:r>
            <a:r>
              <a:rPr lang="en-US" dirty="0" smtClean="0">
                <a:solidFill>
                  <a:srgbClr val="C00000"/>
                </a:solidFill>
              </a:rPr>
              <a:t>headache</a:t>
            </a:r>
            <a:r>
              <a:rPr lang="en-US" dirty="0">
                <a:solidFill>
                  <a:srgbClr val="C00000"/>
                </a:solidFill>
              </a:rPr>
              <a:t>, muscle pain or malaise.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elderly and immunosuppressed may present with atypical symptoms</a:t>
            </a:r>
            <a:r>
              <a:rPr lang="en-US" dirty="0"/>
              <a:t>.  These patients do not have any signs of dehydration, sepsis or shortness of breath.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23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25" y="244758"/>
            <a:ext cx="10506777" cy="55128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According to and article published in </a:t>
            </a:r>
            <a:r>
              <a:rPr lang="en-US" b="1" dirty="0" smtClean="0"/>
              <a:t>The Lancet </a:t>
            </a:r>
            <a:r>
              <a:rPr lang="en-US" b="1" dirty="0" smtClean="0">
                <a:solidFill>
                  <a:srgbClr val="FF0000"/>
                </a:solidFill>
              </a:rPr>
              <a:t>on 24 January 2020, the following clinical features were observed among confirmed cases: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4" t="2612" r="16324"/>
          <a:stretch/>
        </p:blipFill>
        <p:spPr>
          <a:xfrm>
            <a:off x="779364" y="1430254"/>
            <a:ext cx="4937761" cy="4773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54" r="3924" b="11406"/>
          <a:stretch/>
        </p:blipFill>
        <p:spPr>
          <a:xfrm>
            <a:off x="6308998" y="1483960"/>
            <a:ext cx="5645377" cy="42736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389120" y="1819176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74144" y="3685338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89120" y="4655441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387903" y="2818598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964391" y="5388544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16393" y="5196884"/>
            <a:ext cx="847024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09114" y="6343669"/>
            <a:ext cx="477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https://doi.org/10.1016/S0140-6736(20)30183-5</a:t>
            </a:r>
          </a:p>
        </p:txBody>
      </p:sp>
    </p:spTree>
    <p:extLst>
      <p:ext uri="{BB962C8B-B14F-4D97-AF65-F5344CB8AC3E}">
        <p14:creationId xmlns:p14="http://schemas.microsoft.com/office/powerpoint/2010/main" xmlns="" val="360561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585" y="143744"/>
            <a:ext cx="10515600" cy="6070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Timeline of 2019-nCoV cases after onset of illness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3" t="9363" r="6931" b="14764"/>
          <a:stretch/>
        </p:blipFill>
        <p:spPr>
          <a:xfrm>
            <a:off x="1078029" y="974420"/>
            <a:ext cx="9307630" cy="58121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94922" y="1145407"/>
            <a:ext cx="1097280" cy="38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5962" y="1530417"/>
            <a:ext cx="1097280" cy="38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44602" y="1887879"/>
            <a:ext cx="2348564" cy="615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9106" y="2521818"/>
            <a:ext cx="2213811" cy="510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76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22" y="124494"/>
            <a:ext cx="10391273" cy="5685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Number of hospital admissions by age group.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7" t="15778" r="6428" b="16312"/>
          <a:stretch/>
        </p:blipFill>
        <p:spPr>
          <a:xfrm>
            <a:off x="1488869" y="693019"/>
            <a:ext cx="9214262" cy="5657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4977" y="6350574"/>
            <a:ext cx="477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https://doi.org/10.1016/S0140-6736(20)30183-5</a:t>
            </a:r>
          </a:p>
        </p:txBody>
      </p:sp>
    </p:spTree>
    <p:extLst>
      <p:ext uri="{BB962C8B-B14F-4D97-AF65-F5344CB8AC3E}">
        <p14:creationId xmlns:p14="http://schemas.microsoft.com/office/powerpoint/2010/main" xmlns="" val="121080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Clinical syndromes associated </a:t>
            </a:r>
            <a:r>
              <a:rPr lang="en-US" sz="3600" b="1" dirty="0" smtClean="0">
                <a:solidFill>
                  <a:srgbClr val="00B0F0"/>
                </a:solidFill>
              </a:rPr>
              <a:t>with2019- </a:t>
            </a:r>
            <a:r>
              <a:rPr lang="en-US" sz="3600" b="1" dirty="0" err="1">
                <a:solidFill>
                  <a:srgbClr val="00B0F0"/>
                </a:solidFill>
              </a:rPr>
              <a:t>nCoV</a:t>
            </a:r>
            <a:r>
              <a:rPr lang="en-US" sz="3600" b="1" dirty="0">
                <a:solidFill>
                  <a:srgbClr val="00B0F0"/>
                </a:solidFill>
              </a:rPr>
              <a:t> infection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99924"/>
            <a:ext cx="369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Uncomplicated illness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701" y="2387166"/>
            <a:ext cx="369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Mild Pneumonia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6317" y="2974409"/>
            <a:ext cx="369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Severe Pneumonia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9794" y="3545309"/>
            <a:ext cx="569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Acute Respiratory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Distress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555" y="4148761"/>
            <a:ext cx="274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Sepsis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3230" y="4658264"/>
            <a:ext cx="25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Septic shock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Mild pneumonia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Patient </a:t>
            </a:r>
            <a:r>
              <a:rPr lang="en-US" dirty="0"/>
              <a:t>with pneumonia and no signs of severe pneumonia. </a:t>
            </a:r>
          </a:p>
        </p:txBody>
      </p:sp>
    </p:spTree>
    <p:extLst>
      <p:ext uri="{BB962C8B-B14F-4D97-AF65-F5344CB8AC3E}">
        <p14:creationId xmlns:p14="http://schemas.microsoft.com/office/powerpoint/2010/main" xmlns="" val="212265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Definitions of patients with SARI, suspected of </a:t>
            </a:r>
            <a:r>
              <a:rPr lang="en-US" sz="3200" b="1" dirty="0" err="1" smtClean="0">
                <a:solidFill>
                  <a:srgbClr val="C00000"/>
                </a:solidFill>
              </a:rPr>
              <a:t>nCoV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ARI with history of fever or measured temperature ≥38 C° and cough; onset within the last ~10 days; and </a:t>
            </a:r>
            <a:r>
              <a:rPr lang="en-US" dirty="0" smtClean="0"/>
              <a:t>requiring hospitalization.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Absence </a:t>
            </a:r>
            <a:r>
              <a:rPr lang="en-US" dirty="0"/>
              <a:t>of fever does NOT exclude viral infection.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35416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022" y="452386"/>
            <a:ext cx="10506777" cy="61985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 smtClean="0">
                <a:solidFill>
                  <a:srgbClr val="FF0000"/>
                </a:solidFill>
              </a:rPr>
              <a:t>                                 Severe pneumonia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b="1" dirty="0" smtClean="0">
                <a:solidFill>
                  <a:srgbClr val="FF0000"/>
                </a:solidFill>
              </a:rPr>
              <a:t>Adolescent </a:t>
            </a:r>
            <a:r>
              <a:rPr lang="en-US" b="1" dirty="0">
                <a:solidFill>
                  <a:srgbClr val="FF0000"/>
                </a:solidFill>
              </a:rPr>
              <a:t>or adult</a:t>
            </a:r>
            <a:r>
              <a:rPr lang="en-US" dirty="0">
                <a:solidFill>
                  <a:srgbClr val="C00000"/>
                </a:solidFill>
              </a:rPr>
              <a:t>: fever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suspected respiratory infection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plus at least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one </a:t>
            </a:r>
            <a:r>
              <a:rPr lang="en-US" b="1" dirty="0"/>
              <a:t>of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dirty="0" smtClean="0">
                <a:solidFill>
                  <a:srgbClr val="FF0000"/>
                </a:solidFill>
              </a:rPr>
              <a:t>respiratory </a:t>
            </a:r>
            <a:r>
              <a:rPr lang="en-US" dirty="0">
                <a:solidFill>
                  <a:srgbClr val="FF0000"/>
                </a:solidFill>
              </a:rPr>
              <a:t>rate &gt;30 breaths/min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severe </a:t>
            </a:r>
            <a:r>
              <a:rPr lang="en-US" dirty="0">
                <a:solidFill>
                  <a:srgbClr val="FF0000"/>
                </a:solidFill>
              </a:rPr>
              <a:t>respiratory distress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en-US" dirty="0" smtClean="0">
                <a:solidFill>
                  <a:srgbClr val="FF0000"/>
                </a:solidFill>
              </a:rPr>
              <a:t>SpO2 </a:t>
            </a:r>
            <a:r>
              <a:rPr lang="en-US" dirty="0">
                <a:solidFill>
                  <a:srgbClr val="FF0000"/>
                </a:solidFill>
              </a:rPr>
              <a:t>&lt;90% on room </a:t>
            </a:r>
            <a:r>
              <a:rPr lang="en-US" dirty="0" smtClean="0">
                <a:solidFill>
                  <a:srgbClr val="FF0000"/>
                </a:solidFill>
              </a:rPr>
              <a:t>air.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b="1" dirty="0" smtClean="0"/>
              <a:t>Child</a:t>
            </a:r>
            <a:r>
              <a:rPr lang="en-US" dirty="0" smtClean="0"/>
              <a:t> </a:t>
            </a:r>
            <a:r>
              <a:rPr lang="en-US" dirty="0"/>
              <a:t>with cough or difficulty in breathing, </a:t>
            </a:r>
            <a:r>
              <a:rPr lang="en-US" dirty="0">
                <a:solidFill>
                  <a:srgbClr val="C00000"/>
                </a:solidFill>
              </a:rPr>
              <a:t>plus at least one </a:t>
            </a:r>
            <a:r>
              <a:rPr lang="en-US" dirty="0"/>
              <a:t>of the following: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central </a:t>
            </a:r>
            <a:r>
              <a:rPr lang="en-US" dirty="0"/>
              <a:t>cyanosis or SpO2 &lt;90%; </a:t>
            </a:r>
          </a:p>
          <a:p>
            <a:pPr marL="0" indent="0">
              <a:buNone/>
            </a:pPr>
            <a:r>
              <a:rPr lang="en-US" dirty="0" smtClean="0"/>
              <a:t>severe </a:t>
            </a:r>
            <a:r>
              <a:rPr lang="en-US" dirty="0"/>
              <a:t>respiratory distress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signs </a:t>
            </a:r>
            <a:r>
              <a:rPr lang="en-US" dirty="0"/>
              <a:t>of pneumonia with a general danger sign: inability to breastfeed or drink, lethargy or unconsciousness, or convulsions.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chest </a:t>
            </a:r>
            <a:r>
              <a:rPr lang="en-US" dirty="0" err="1"/>
              <a:t>indrawing</a:t>
            </a:r>
            <a:r>
              <a:rPr lang="en-US" dirty="0"/>
              <a:t>, fast </a:t>
            </a:r>
            <a:r>
              <a:rPr lang="en-US" dirty="0" smtClean="0"/>
              <a:t>breathing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0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ACUTE PNEUMONIA</a:t>
            </a:r>
            <a:endParaRPr lang="en-US" b="1" dirty="0"/>
          </a:p>
        </p:txBody>
      </p:sp>
      <p:pic>
        <p:nvPicPr>
          <p:cNvPr id="4" name="Content Placeholder 3" descr="https://upload.wikimedia.org/wikipedia/commons/thumb/d/d2/SARS_xray.jpg/220px-SARS_xra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15063"/>
            <a:ext cx="5158596" cy="39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61" y="1982803"/>
            <a:ext cx="10949539" cy="419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Onset </a:t>
            </a:r>
            <a:r>
              <a:rPr lang="en-US" dirty="0" smtClean="0"/>
              <a:t>within 1 week of a known clinical insult, or new 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worsening </a:t>
            </a:r>
            <a:r>
              <a:rPr lang="en-US" dirty="0">
                <a:solidFill>
                  <a:srgbClr val="C00000"/>
                </a:solidFill>
              </a:rPr>
              <a:t>respiratory symptoms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Bilateral opacities </a:t>
            </a:r>
            <a:r>
              <a:rPr lang="en-US" dirty="0"/>
              <a:t>on chest X-ray, not fully explained </a:t>
            </a:r>
            <a:r>
              <a:rPr lang="en-US" dirty="0" smtClean="0"/>
              <a:t>by effusions</a:t>
            </a:r>
            <a:r>
              <a:rPr lang="en-US" dirty="0"/>
              <a:t>, lobar/lung collapse or nodules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Respiratory failure not fully explained </a:t>
            </a:r>
            <a:r>
              <a:rPr lang="en-US" dirty="0"/>
              <a:t>by cardiac failure </a:t>
            </a:r>
            <a:r>
              <a:rPr lang="en-US" dirty="0" smtClean="0"/>
              <a:t>or fluid </a:t>
            </a:r>
            <a:r>
              <a:rPr lang="en-US" dirty="0"/>
              <a:t>overload. Objective assessment (e.g. </a:t>
            </a:r>
            <a:r>
              <a:rPr lang="en-US" dirty="0" smtClean="0"/>
              <a:t>by echocardiography</a:t>
            </a:r>
            <a:r>
              <a:rPr lang="en-US" dirty="0"/>
              <a:t>) must exclude hydrostatic </a:t>
            </a:r>
            <a:r>
              <a:rPr lang="en-US" dirty="0" err="1"/>
              <a:t>oedema</a:t>
            </a:r>
            <a:r>
              <a:rPr lang="en-US" dirty="0"/>
              <a:t> if </a:t>
            </a:r>
            <a:r>
              <a:rPr lang="en-US" dirty="0" smtClean="0"/>
              <a:t>no risk </a:t>
            </a:r>
            <a:r>
              <a:rPr lang="en-US" dirty="0"/>
              <a:t>factor is </a:t>
            </a:r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5095" y="404261"/>
            <a:ext cx="413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          </a:t>
            </a:r>
            <a:r>
              <a:rPr lang="en-US" sz="4000" b="1" dirty="0" smtClean="0">
                <a:solidFill>
                  <a:srgbClr val="C00000"/>
                </a:solidFill>
              </a:rPr>
              <a:t>ARDS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321"/>
            <a:ext cx="10515600" cy="57456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/>
              <a:t>CONTENTS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Surveillance </a:t>
            </a:r>
            <a:r>
              <a:rPr lang="en-US" dirty="0">
                <a:solidFill>
                  <a:srgbClr val="FF0000"/>
                </a:solidFill>
              </a:rPr>
              <a:t>Case </a:t>
            </a:r>
            <a:r>
              <a:rPr lang="en-US" dirty="0" smtClean="0">
                <a:solidFill>
                  <a:srgbClr val="FF0000"/>
                </a:solidFill>
              </a:rPr>
              <a:t>definition</a:t>
            </a:r>
          </a:p>
          <a:p>
            <a:r>
              <a:rPr lang="en-US" dirty="0" smtClean="0"/>
              <a:t>Triage</a:t>
            </a:r>
            <a:r>
              <a:rPr lang="en-US" dirty="0"/>
              <a:t>: recognize and sort patients with </a:t>
            </a:r>
            <a:r>
              <a:rPr lang="en-US" dirty="0">
                <a:solidFill>
                  <a:srgbClr val="FF0000"/>
                </a:solidFill>
              </a:rPr>
              <a:t>SARI</a:t>
            </a:r>
          </a:p>
          <a:p>
            <a:r>
              <a:rPr lang="en-US" dirty="0" smtClean="0"/>
              <a:t>Early </a:t>
            </a:r>
            <a:r>
              <a:rPr lang="en-US" dirty="0"/>
              <a:t>supportive therapy and monitoring</a:t>
            </a:r>
          </a:p>
          <a:p>
            <a:r>
              <a:rPr lang="en-US" dirty="0" smtClean="0"/>
              <a:t>Management </a:t>
            </a:r>
            <a:r>
              <a:rPr lang="en-US" dirty="0"/>
              <a:t>of hypoxemic respiratory failure and acute respiratory distress syndrome (</a:t>
            </a:r>
            <a:r>
              <a:rPr lang="en-US" dirty="0">
                <a:solidFill>
                  <a:srgbClr val="FF0000"/>
                </a:solidFill>
              </a:rPr>
              <a:t>ARDS)</a:t>
            </a:r>
          </a:p>
          <a:p>
            <a:r>
              <a:rPr lang="en-US" dirty="0" smtClean="0"/>
              <a:t>Management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septic shock</a:t>
            </a:r>
          </a:p>
          <a:p>
            <a:r>
              <a:rPr lang="en-US" dirty="0" smtClean="0"/>
              <a:t>Prevention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complications</a:t>
            </a:r>
          </a:p>
          <a:p>
            <a:r>
              <a:rPr lang="en-US" dirty="0" smtClean="0"/>
              <a:t>Specific </a:t>
            </a:r>
            <a:r>
              <a:rPr lang="en-US" dirty="0"/>
              <a:t>anti-</a:t>
            </a:r>
            <a:r>
              <a:rPr lang="en-US" dirty="0" err="1"/>
              <a:t>nCoV</a:t>
            </a:r>
            <a:r>
              <a:rPr lang="en-US" dirty="0"/>
              <a:t> treatments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Special </a:t>
            </a:r>
            <a:r>
              <a:rPr lang="en-US" dirty="0">
                <a:solidFill>
                  <a:srgbClr val="FF0000"/>
                </a:solidFill>
              </a:rPr>
              <a:t>considerations </a:t>
            </a:r>
            <a:r>
              <a:rPr lang="en-US" dirty="0"/>
              <a:t>for pregnant </a:t>
            </a:r>
            <a:r>
              <a:rPr lang="en-US" dirty="0" smtClean="0"/>
              <a:t>patients, </a:t>
            </a:r>
            <a:r>
              <a:rPr lang="en-US" dirty="0" err="1" smtClean="0"/>
              <a:t>Immunocompromised</a:t>
            </a:r>
            <a:endParaRPr lang="en-US" dirty="0" smtClean="0"/>
          </a:p>
          <a:p>
            <a:r>
              <a:rPr lang="en-US" dirty="0"/>
              <a:t>Immediate implementation of appropriate </a:t>
            </a:r>
            <a:r>
              <a:rPr lang="en-US" dirty="0">
                <a:solidFill>
                  <a:srgbClr val="FF0000"/>
                </a:solidFill>
              </a:rPr>
              <a:t>infection prevention and control </a:t>
            </a:r>
            <a:r>
              <a:rPr lang="en-US" dirty="0"/>
              <a:t>(IPC)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2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ARDS</a:t>
            </a:r>
            <a:endParaRPr lang="en-US" b="1" dirty="0"/>
          </a:p>
        </p:txBody>
      </p:sp>
      <p:pic>
        <p:nvPicPr>
          <p:cNvPr id="4" name="Content Placeholder 3" descr="C:\ROBED'S WORK C DRIVE\nCorona 2019\nejmoa2001017_f1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49833" r="1986" b="1315"/>
          <a:stretch/>
        </p:blipFill>
        <p:spPr bwMode="auto">
          <a:xfrm>
            <a:off x="3010619" y="1733910"/>
            <a:ext cx="5443268" cy="4459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6" y="1010653"/>
            <a:ext cx="10593404" cy="516631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Sepsis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Adults: life-threatening organ dysfunction caused by a </a:t>
            </a:r>
            <a:r>
              <a:rPr lang="en-US" dirty="0" err="1"/>
              <a:t>dysregulated</a:t>
            </a:r>
            <a:r>
              <a:rPr lang="en-US" dirty="0"/>
              <a:t> host response to suspected or proven infection, with organ </a:t>
            </a:r>
            <a:r>
              <a:rPr lang="en-US" dirty="0" smtClean="0"/>
              <a:t>dysfunction.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Septic shock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Adults: persisting hypotension despite volume resuscitation, requiring vasopressors to maintain MAP ≥65 mmHg and serum lactate level &gt;2 </a:t>
            </a:r>
            <a:r>
              <a:rPr lang="en-US" dirty="0" err="1"/>
              <a:t>mmol</a:t>
            </a:r>
            <a:r>
              <a:rPr lang="en-US" dirty="0"/>
              <a:t>/L.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94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Management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14" y="2357820"/>
            <a:ext cx="7302869" cy="38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72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50" y="2363185"/>
            <a:ext cx="116284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Home care for patients with suspected novel coronavirus </a:t>
            </a:r>
          </a:p>
        </p:txBody>
      </p:sp>
    </p:spTree>
    <p:extLst>
      <p:ext uri="{BB962C8B-B14F-4D97-AF65-F5344CB8AC3E}">
        <p14:creationId xmlns:p14="http://schemas.microsoft.com/office/powerpoint/2010/main" xmlns="" val="49636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0888"/>
            <a:ext cx="10515600" cy="5686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For mild symptoms case: 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dirty="0" smtClean="0"/>
              <a:t>Ideally </a:t>
            </a:r>
            <a:r>
              <a:rPr lang="en-US" dirty="0"/>
              <a:t>they should be hospitalized as there is lack of information of outcome in these </a:t>
            </a:r>
            <a:r>
              <a:rPr lang="en-US" dirty="0" smtClean="0"/>
              <a:t>cases. </a:t>
            </a:r>
            <a:r>
              <a:rPr lang="en-US" dirty="0" smtClean="0">
                <a:solidFill>
                  <a:srgbClr val="FF0000"/>
                </a:solidFill>
              </a:rPr>
              <a:t>Can be kept at home</a:t>
            </a:r>
          </a:p>
          <a:p>
            <a:r>
              <a:rPr lang="en-US" dirty="0"/>
              <a:t>Avoid direct contact with body fluids</a:t>
            </a:r>
          </a:p>
          <a:p>
            <a:r>
              <a:rPr lang="en-US" dirty="0"/>
              <a:t>Place the patient in a well-ventilated single room.</a:t>
            </a:r>
          </a:p>
          <a:p>
            <a:pPr marL="0" indent="0">
              <a:buNone/>
            </a:pPr>
            <a:r>
              <a:rPr lang="en-US" dirty="0"/>
              <a:t>• Limit the number of caretakers of the patient</a:t>
            </a:r>
          </a:p>
          <a:p>
            <a:r>
              <a:rPr lang="en-US" dirty="0"/>
              <a:t>Household members should stay in a different room or, if that is not possible, maintain a distance of at least 1 m from the ill person </a:t>
            </a:r>
          </a:p>
          <a:p>
            <a:pPr marL="0" indent="0">
              <a:buNone/>
            </a:pPr>
            <a:r>
              <a:rPr lang="en-US" dirty="0"/>
              <a:t>• Limit the movement of the patient and minimize shared space. </a:t>
            </a:r>
          </a:p>
          <a:p>
            <a:pPr marL="0" indent="0">
              <a:buNone/>
            </a:pPr>
            <a:r>
              <a:rPr lang="en-US" dirty="0"/>
              <a:t>• The caregiver should wear a medical mask fitted tightly to the face when in the same room with the ill person.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06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282" y="1135780"/>
            <a:ext cx="8097398" cy="5760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71" y="250257"/>
            <a:ext cx="11001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Perform hand hygiene following all contact with ill persons or their immediate environment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47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Management of contacts </a:t>
            </a: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In </a:t>
            </a:r>
            <a:r>
              <a:rPr lang="en-US" dirty="0"/>
              <a:t>view of the limited evidence of human-to-human transmission of 2019-nCoV, persons (including health care workers) who may have been exposed to individuals with suspected 2019-nCoV infection should be advised to </a:t>
            </a:r>
            <a:r>
              <a:rPr lang="en-US" dirty="0">
                <a:solidFill>
                  <a:srgbClr val="C00000"/>
                </a:solidFill>
              </a:rPr>
              <a:t>monitor</a:t>
            </a:r>
            <a:r>
              <a:rPr lang="en-US" dirty="0"/>
              <a:t> their health for </a:t>
            </a:r>
            <a:r>
              <a:rPr lang="en-US" dirty="0">
                <a:solidFill>
                  <a:srgbClr val="C00000"/>
                </a:solidFill>
              </a:rPr>
              <a:t>14 days </a:t>
            </a:r>
            <a:r>
              <a:rPr lang="en-US" dirty="0"/>
              <a:t>from the last day of possible contact and seek immediate medical attention if they </a:t>
            </a:r>
            <a:r>
              <a:rPr lang="en-US" dirty="0">
                <a:solidFill>
                  <a:srgbClr val="C00000"/>
                </a:solidFill>
              </a:rPr>
              <a:t>develop any </a:t>
            </a:r>
            <a:r>
              <a:rPr lang="en-US" dirty="0" smtClean="0">
                <a:solidFill>
                  <a:srgbClr val="C00000"/>
                </a:solidFill>
              </a:rPr>
              <a:t>symptoms.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4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37" y="1963553"/>
            <a:ext cx="10006262" cy="42134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Early </a:t>
            </a:r>
            <a:r>
              <a:rPr lang="en-US" sz="4400" b="1" dirty="0">
                <a:solidFill>
                  <a:srgbClr val="C00000"/>
                </a:solidFill>
              </a:rPr>
              <a:t>supportive therapy and monitoring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159363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50" y="529389"/>
            <a:ext cx="10420149" cy="56475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Headlines</a:t>
            </a:r>
          </a:p>
          <a:p>
            <a:endParaRPr lang="en-US" b="1" dirty="0"/>
          </a:p>
          <a:p>
            <a:r>
              <a:rPr lang="en-US" dirty="0" smtClean="0"/>
              <a:t>Supplemental </a:t>
            </a:r>
            <a:r>
              <a:rPr lang="en-US" dirty="0"/>
              <a:t>oxygen </a:t>
            </a:r>
            <a:r>
              <a:rPr lang="en-US" dirty="0" smtClean="0"/>
              <a:t>therapy</a:t>
            </a:r>
          </a:p>
          <a:p>
            <a:r>
              <a:rPr lang="en-US" dirty="0"/>
              <a:t>C</a:t>
            </a:r>
            <a:r>
              <a:rPr lang="en-US" dirty="0" smtClean="0"/>
              <a:t>onservative </a:t>
            </a:r>
            <a:r>
              <a:rPr lang="en-US" dirty="0"/>
              <a:t>fluid </a:t>
            </a:r>
            <a:r>
              <a:rPr lang="en-US" dirty="0" smtClean="0"/>
              <a:t>management</a:t>
            </a:r>
          </a:p>
          <a:p>
            <a:r>
              <a:rPr lang="en-US" dirty="0"/>
              <a:t>E</a:t>
            </a:r>
            <a:r>
              <a:rPr lang="en-US" dirty="0" smtClean="0"/>
              <a:t>mpiric antimicrobials</a:t>
            </a:r>
          </a:p>
          <a:p>
            <a:r>
              <a:rPr lang="en-US" dirty="0"/>
              <a:t>Closely monitor patients with </a:t>
            </a:r>
            <a:r>
              <a:rPr lang="en-US" dirty="0" smtClean="0"/>
              <a:t>SARI</a:t>
            </a:r>
          </a:p>
          <a:p>
            <a:r>
              <a:rPr lang="en-US" dirty="0"/>
              <a:t>Understand the patient’s co-morbid </a:t>
            </a:r>
            <a:r>
              <a:rPr lang="en-US" dirty="0" smtClean="0"/>
              <a:t>condition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Do not routinely give systemic corticosteroids</a:t>
            </a:r>
          </a:p>
        </p:txBody>
      </p:sp>
    </p:spTree>
    <p:extLst>
      <p:ext uri="{BB962C8B-B14F-4D97-AF65-F5344CB8AC3E}">
        <p14:creationId xmlns:p14="http://schemas.microsoft.com/office/powerpoint/2010/main" xmlns="" val="2112258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603849"/>
            <a:ext cx="10887973" cy="557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Give supplemental oxygen therapy immediately to patients with SARI and respiratory distress, </a:t>
            </a:r>
            <a:r>
              <a:rPr lang="en-US" sz="3600" b="1" dirty="0" err="1"/>
              <a:t>hypoxaemia</a:t>
            </a:r>
            <a:r>
              <a:rPr lang="en-US" sz="3600" b="1" dirty="0"/>
              <a:t>, or shock</a:t>
            </a:r>
            <a:r>
              <a:rPr lang="en-US" sz="3600" b="1" dirty="0" smtClean="0"/>
              <a:t>.</a:t>
            </a:r>
          </a:p>
          <a:p>
            <a:pPr>
              <a:buNone/>
            </a:pPr>
            <a:endParaRPr lang="en-US" b="1" dirty="0"/>
          </a:p>
          <a:p>
            <a:r>
              <a:rPr lang="en-US" dirty="0" smtClean="0"/>
              <a:t>Initiate </a:t>
            </a:r>
            <a:r>
              <a:rPr lang="en-US" dirty="0"/>
              <a:t>oxygen therapy at </a:t>
            </a:r>
            <a:r>
              <a:rPr lang="en-US" dirty="0">
                <a:solidFill>
                  <a:srgbClr val="C00000"/>
                </a:solidFill>
              </a:rPr>
              <a:t>5 L/min </a:t>
            </a:r>
            <a:r>
              <a:rPr lang="en-US" dirty="0"/>
              <a:t>and titrate flow rates to reach target </a:t>
            </a:r>
            <a:r>
              <a:rPr lang="en-US" dirty="0">
                <a:solidFill>
                  <a:srgbClr val="C00000"/>
                </a:solidFill>
              </a:rPr>
              <a:t>SpO2 ≥90% </a:t>
            </a:r>
            <a:r>
              <a:rPr lang="en-US" dirty="0"/>
              <a:t>in non-pregnant adults and </a:t>
            </a:r>
            <a:r>
              <a:rPr lang="en-US" dirty="0" smtClean="0"/>
              <a:t>SpO2 ≥</a:t>
            </a:r>
            <a:r>
              <a:rPr lang="en-US" dirty="0"/>
              <a:t>92-95 % in pregnant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Children </a:t>
            </a:r>
            <a:r>
              <a:rPr lang="en-US" dirty="0"/>
              <a:t>with emergency signs </a:t>
            </a:r>
            <a:r>
              <a:rPr lang="en-US" dirty="0" smtClean="0"/>
              <a:t>should </a:t>
            </a:r>
            <a:r>
              <a:rPr lang="en-US" dirty="0"/>
              <a:t>receive oxygen therapy during resuscitation to target SpO2 ≥94%; </a:t>
            </a:r>
            <a:r>
              <a:rPr lang="en-US" dirty="0" smtClean="0"/>
              <a:t>otherwise, the </a:t>
            </a:r>
            <a:r>
              <a:rPr lang="en-US" dirty="0"/>
              <a:t>target SpO2 is ≥90</a:t>
            </a:r>
            <a:r>
              <a:rPr lang="en-US" dirty="0" smtClean="0"/>
              <a:t>%.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areas where patients with SARI are cared for should be </a:t>
            </a:r>
            <a:r>
              <a:rPr lang="en-US" dirty="0">
                <a:solidFill>
                  <a:srgbClr val="C00000"/>
                </a:solidFill>
              </a:rPr>
              <a:t>equipped with pulse </a:t>
            </a:r>
            <a:r>
              <a:rPr lang="en-US" dirty="0" err="1">
                <a:solidFill>
                  <a:srgbClr val="C00000"/>
                </a:solidFill>
              </a:rPr>
              <a:t>oximeters</a:t>
            </a:r>
            <a:r>
              <a:rPr lang="en-US" dirty="0"/>
              <a:t>, </a:t>
            </a:r>
            <a:r>
              <a:rPr lang="en-US" dirty="0" smtClean="0"/>
              <a:t>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59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2" t="13566" b="37770"/>
          <a:stretch/>
        </p:blipFill>
        <p:spPr>
          <a:xfrm>
            <a:off x="745375" y="1010652"/>
            <a:ext cx="10946878" cy="3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51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Fluid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Patients with SARI should be treated cautiously with fluids.</a:t>
            </a:r>
          </a:p>
          <a:p>
            <a:r>
              <a:rPr lang="en-US" dirty="0" smtClean="0"/>
              <a:t>Aggressive Fluid therapy may worsen the patients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86" y="673769"/>
            <a:ext cx="10939913" cy="55031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b="1" dirty="0" smtClean="0"/>
              <a:t>Give </a:t>
            </a:r>
            <a:r>
              <a:rPr lang="en-US" sz="3900" b="1" dirty="0"/>
              <a:t>empiric antimicrobials to treat all likely pathogens causing </a:t>
            </a:r>
            <a:r>
              <a:rPr lang="en-US" sz="3900" b="1" dirty="0" smtClean="0"/>
              <a:t>SARI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Give antimicrobials within one hour </a:t>
            </a:r>
            <a:r>
              <a:rPr lang="en-US" b="1" dirty="0"/>
              <a:t>of initial </a:t>
            </a:r>
            <a:r>
              <a:rPr lang="en-US" b="1" dirty="0" smtClean="0"/>
              <a:t>patient assessment </a:t>
            </a:r>
            <a:r>
              <a:rPr lang="en-US" b="1" dirty="0"/>
              <a:t>for patients with </a:t>
            </a:r>
            <a:r>
              <a:rPr lang="en-US" b="1" dirty="0" smtClean="0"/>
              <a:t>sepsis.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Empiric </a:t>
            </a:r>
            <a:r>
              <a:rPr lang="en-US" dirty="0"/>
              <a:t>antibiotic treatment should be based on the clinical diagnosis </a:t>
            </a:r>
            <a:r>
              <a:rPr lang="en-US" dirty="0" smtClean="0"/>
              <a:t>local </a:t>
            </a:r>
            <a:r>
              <a:rPr lang="en-US" dirty="0"/>
              <a:t>epidemiology </a:t>
            </a:r>
            <a:r>
              <a:rPr lang="en-US" dirty="0" smtClean="0"/>
              <a:t>and susceptibility </a:t>
            </a:r>
            <a:r>
              <a:rPr lang="en-US" dirty="0"/>
              <a:t>data, and treatment guidelines.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Empiric </a:t>
            </a:r>
            <a:r>
              <a:rPr lang="en-US" dirty="0"/>
              <a:t>therapy </a:t>
            </a:r>
            <a:r>
              <a:rPr lang="en-US" b="1" dirty="0">
                <a:solidFill>
                  <a:srgbClr val="C00000"/>
                </a:solidFill>
              </a:rPr>
              <a:t>includes a neuraminidase inhibitor for treatment of influenza </a:t>
            </a:r>
            <a:r>
              <a:rPr lang="en-US" dirty="0" smtClean="0"/>
              <a:t>when there </a:t>
            </a:r>
            <a:r>
              <a:rPr lang="en-US" dirty="0"/>
              <a:t>is local circulation or other risk factors, including travel history or exposure to animal influenza </a:t>
            </a:r>
            <a:r>
              <a:rPr lang="en-US" dirty="0" smtClean="0"/>
              <a:t>viruses.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Empiric therapy should </a:t>
            </a:r>
            <a:r>
              <a:rPr lang="en-US" dirty="0"/>
              <a:t>be de-escalated on the basis of microbiology results and clinical judgment.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994496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2511559"/>
            <a:ext cx="1181255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Collection of specimens for laboratory </a:t>
            </a:r>
            <a:r>
              <a:rPr lang="en-US" sz="3600" b="1" dirty="0" smtClean="0">
                <a:solidFill>
                  <a:srgbClr val="C00000"/>
                </a:solidFill>
              </a:rPr>
              <a:t>diagnosis for follow up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8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3691"/>
            <a:ext cx="10515600" cy="2053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200" dirty="0" smtClean="0"/>
              <a:t>In </a:t>
            </a:r>
            <a:r>
              <a:rPr lang="en-US" sz="3200" dirty="0"/>
              <a:t>hospitalized </a:t>
            </a:r>
            <a:r>
              <a:rPr lang="en-US" sz="3200" dirty="0">
                <a:solidFill>
                  <a:srgbClr val="C00000"/>
                </a:solidFill>
              </a:rPr>
              <a:t>patients with confirmed </a:t>
            </a:r>
            <a:r>
              <a:rPr lang="en-US" sz="3200" dirty="0" err="1">
                <a:solidFill>
                  <a:srgbClr val="C00000"/>
                </a:solidFill>
              </a:rPr>
              <a:t>nCoV</a:t>
            </a:r>
            <a:r>
              <a:rPr lang="en-US" sz="3200" dirty="0">
                <a:solidFill>
                  <a:srgbClr val="C00000"/>
                </a:solidFill>
              </a:rPr>
              <a:t> infection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repeat</a:t>
            </a:r>
            <a:r>
              <a:rPr lang="en-US" sz="3200" dirty="0"/>
              <a:t> URT and LRT </a:t>
            </a:r>
            <a:r>
              <a:rPr lang="en-US" sz="3200" dirty="0">
                <a:solidFill>
                  <a:srgbClr val="C00000"/>
                </a:solidFill>
              </a:rPr>
              <a:t>samples</a:t>
            </a:r>
            <a:r>
              <a:rPr lang="en-US" sz="3200" dirty="0"/>
              <a:t> should be collected to demonstrate </a:t>
            </a:r>
            <a:r>
              <a:rPr lang="en-US" sz="3200" dirty="0" smtClean="0">
                <a:solidFill>
                  <a:srgbClr val="C00000"/>
                </a:solidFill>
              </a:rPr>
              <a:t>viral clearance</a:t>
            </a:r>
            <a:r>
              <a:rPr lang="en-US" sz="3200" dirty="0"/>
              <a:t> </a:t>
            </a:r>
            <a:r>
              <a:rPr lang="en-US" sz="3200" dirty="0" smtClean="0"/>
              <a:t>at </a:t>
            </a:r>
            <a:r>
              <a:rPr lang="en-US" sz="3200" dirty="0"/>
              <a:t>least every 2 to 4 </a:t>
            </a:r>
            <a:r>
              <a:rPr lang="en-US" sz="3200" dirty="0" smtClean="0"/>
              <a:t>days until </a:t>
            </a:r>
            <a:r>
              <a:rPr lang="en-US" sz="3200" dirty="0"/>
              <a:t>there are two consecutive negative </a:t>
            </a:r>
            <a:r>
              <a:rPr lang="en-US" sz="3200" dirty="0" smtClean="0"/>
              <a:t>results.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826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6" y="2136173"/>
            <a:ext cx="1171965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Management of hypoxemic respiratory failure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and </a:t>
            </a:r>
            <a:r>
              <a:rPr lang="en-US" sz="3600" b="1" dirty="0">
                <a:solidFill>
                  <a:srgbClr val="C00000"/>
                </a:solidFill>
              </a:rPr>
              <a:t>ARDS</a:t>
            </a:r>
          </a:p>
        </p:txBody>
      </p:sp>
    </p:spTree>
    <p:extLst>
      <p:ext uri="{BB962C8B-B14F-4D97-AF65-F5344CB8AC3E}">
        <p14:creationId xmlns:p14="http://schemas.microsoft.com/office/powerpoint/2010/main" xmlns="" val="1232104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50" y="854015"/>
            <a:ext cx="10420149" cy="5322948"/>
          </a:xfrm>
        </p:spPr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Recognize</a:t>
            </a:r>
            <a:r>
              <a:rPr lang="en-US" dirty="0" smtClean="0"/>
              <a:t> when patient </a:t>
            </a:r>
            <a:r>
              <a:rPr lang="en-US" dirty="0"/>
              <a:t>with respiratory distress is failing standard oxygen </a:t>
            </a:r>
            <a:r>
              <a:rPr lang="en-US" dirty="0" smtClean="0"/>
              <a:t>therapy.</a:t>
            </a:r>
          </a:p>
          <a:p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be managed in </a:t>
            </a:r>
            <a:r>
              <a:rPr lang="en-US" dirty="0">
                <a:solidFill>
                  <a:srgbClr val="C00000"/>
                </a:solidFill>
              </a:rPr>
              <a:t>ICU setting with defined </a:t>
            </a:r>
            <a:r>
              <a:rPr lang="en-US" dirty="0" smtClean="0">
                <a:solidFill>
                  <a:srgbClr val="C00000"/>
                </a:solidFill>
              </a:rPr>
              <a:t>protocol.</a:t>
            </a:r>
          </a:p>
          <a:p>
            <a:r>
              <a:rPr lang="en-US" dirty="0"/>
              <a:t>High-flow nasal oxygen (HFNO) or non-invasive ventilation (NIV) should </a:t>
            </a:r>
            <a:r>
              <a:rPr lang="en-US" dirty="0">
                <a:solidFill>
                  <a:srgbClr val="C00000"/>
                </a:solidFill>
              </a:rPr>
              <a:t>only be used in selected patients </a:t>
            </a:r>
            <a:r>
              <a:rPr lang="en-US" dirty="0"/>
              <a:t>with </a:t>
            </a:r>
            <a:r>
              <a:rPr lang="en-US" dirty="0" smtClean="0"/>
              <a:t>hypoxemic </a:t>
            </a:r>
            <a:r>
              <a:rPr lang="en-US" dirty="0" smtClean="0">
                <a:solidFill>
                  <a:srgbClr val="C00000"/>
                </a:solidFill>
              </a:rPr>
              <a:t>respiratory  failure</a:t>
            </a:r>
            <a:r>
              <a:rPr lang="en-US" dirty="0"/>
              <a:t>. </a:t>
            </a:r>
            <a:endParaRPr lang="en-US" b="1" dirty="0" smtClean="0"/>
          </a:p>
          <a:p>
            <a:r>
              <a:rPr lang="en-US" dirty="0" smtClean="0"/>
              <a:t>Endotracheal intubation should be performed by a trained and experienced provider using airborne precautions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6253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0200126_102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91109" y="1371600"/>
            <a:ext cx="7772747" cy="480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0200126_10185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70370" y="581053"/>
            <a:ext cx="6502400" cy="5607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174" y="1789664"/>
            <a:ext cx="9919635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Management of septic shock</a:t>
            </a:r>
          </a:p>
        </p:txBody>
      </p:sp>
    </p:spTree>
    <p:extLst>
      <p:ext uri="{BB962C8B-B14F-4D97-AF65-F5344CB8AC3E}">
        <p14:creationId xmlns:p14="http://schemas.microsoft.com/office/powerpoint/2010/main" xmlns="" val="3742774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50" y="529389"/>
            <a:ext cx="10420149" cy="56475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patient should be managed according to sepsis protocol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Recognize septic shock </a:t>
            </a:r>
            <a:r>
              <a:rPr lang="en-US" dirty="0" smtClean="0"/>
              <a:t>in </a:t>
            </a:r>
            <a:r>
              <a:rPr lang="en-US" dirty="0"/>
              <a:t>adults when infection is suspected or confirmed AND </a:t>
            </a:r>
            <a:r>
              <a:rPr lang="en-US" dirty="0">
                <a:solidFill>
                  <a:srgbClr val="C00000"/>
                </a:solidFill>
              </a:rPr>
              <a:t>vasopressors are needed</a:t>
            </a:r>
            <a:r>
              <a:rPr lang="en-US" dirty="0"/>
              <a:t> to </a:t>
            </a:r>
            <a:r>
              <a:rPr lang="en-US" dirty="0" smtClean="0"/>
              <a:t>maintain mean arterial </a:t>
            </a:r>
            <a:r>
              <a:rPr lang="en-US" dirty="0"/>
              <a:t>pressure (MAP) ≥65 mmHg AND lactate is ≥2 </a:t>
            </a:r>
            <a:r>
              <a:rPr lang="en-US" dirty="0" err="1"/>
              <a:t>mmol</a:t>
            </a:r>
            <a:r>
              <a:rPr lang="en-US" dirty="0"/>
              <a:t>/L, in absence of </a:t>
            </a:r>
            <a:r>
              <a:rPr lang="en-US" dirty="0" err="1"/>
              <a:t>hypovolemia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resuscitation from septic shock in adults, give </a:t>
            </a:r>
            <a:r>
              <a:rPr lang="en-US" dirty="0" smtClean="0">
                <a:solidFill>
                  <a:srgbClr val="FF0000"/>
                </a:solidFill>
              </a:rPr>
              <a:t>at least 30 ml/kg of isotonic crystalloid </a:t>
            </a:r>
            <a:r>
              <a:rPr lang="en-US" dirty="0" smtClean="0"/>
              <a:t>in adults in the first 3 hours.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 not use hypotonic crystalloids, starches, or gelatins for resuscitation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 Volume overload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7329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17783" cy="6551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Transmission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1" y="1270535"/>
            <a:ext cx="6882063" cy="5455068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commonly spread from an infected person to others </a:t>
            </a:r>
            <a:r>
              <a:rPr lang="en-US" dirty="0" smtClean="0"/>
              <a:t>through the </a:t>
            </a:r>
            <a:r>
              <a:rPr lang="en-US" dirty="0"/>
              <a:t>air by coughing and sneezing</a:t>
            </a:r>
          </a:p>
          <a:p>
            <a:r>
              <a:rPr lang="en-US" dirty="0" smtClean="0"/>
              <a:t>Close </a:t>
            </a:r>
            <a:r>
              <a:rPr lang="en-US" dirty="0"/>
              <a:t>personal contact, such as touching or shaking hands</a:t>
            </a:r>
          </a:p>
          <a:p>
            <a:r>
              <a:rPr lang="en-US" dirty="0" smtClean="0"/>
              <a:t>Touching </a:t>
            </a:r>
            <a:r>
              <a:rPr lang="en-US" dirty="0"/>
              <a:t>an object or surface with the virus on it, then touching your mouth, nose, or eyes before washing your hands</a:t>
            </a:r>
          </a:p>
          <a:p>
            <a:r>
              <a:rPr lang="en-US" dirty="0" smtClean="0"/>
              <a:t>Rarely</a:t>
            </a:r>
            <a:r>
              <a:rPr lang="en-US" dirty="0"/>
              <a:t>, fecal contamination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53" y="890970"/>
            <a:ext cx="4712416" cy="48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43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904775"/>
            <a:ext cx="11093917" cy="52721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Administer </a:t>
            </a:r>
            <a:r>
              <a:rPr lang="en-US" dirty="0">
                <a:solidFill>
                  <a:srgbClr val="C00000"/>
                </a:solidFill>
              </a:rPr>
              <a:t>vasopressors</a:t>
            </a:r>
            <a:r>
              <a:rPr lang="en-US" dirty="0"/>
              <a:t> when shock persists during or after fluid resuscitation. The initial blood pressure </a:t>
            </a:r>
            <a:r>
              <a:rPr lang="en-US" dirty="0">
                <a:solidFill>
                  <a:srgbClr val="C00000"/>
                </a:solidFill>
              </a:rPr>
              <a:t>target is MAP ≥</a:t>
            </a:r>
            <a:r>
              <a:rPr lang="en-US" dirty="0" smtClean="0">
                <a:solidFill>
                  <a:srgbClr val="C00000"/>
                </a:solidFill>
              </a:rPr>
              <a:t>65 mmHg </a:t>
            </a:r>
            <a:r>
              <a:rPr lang="en-US" dirty="0"/>
              <a:t>in adults and age-appropriate targets in children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If signs of poor perfusion and cardiac dysfunction persist despite achieving MAP target with fluids and vasopressors, </a:t>
            </a:r>
            <a:r>
              <a:rPr lang="en-US" dirty="0" smtClean="0"/>
              <a:t>consider an </a:t>
            </a:r>
            <a:r>
              <a:rPr lang="en-US" dirty="0">
                <a:solidFill>
                  <a:srgbClr val="FF0000"/>
                </a:solidFill>
              </a:rPr>
              <a:t>inotrope</a:t>
            </a:r>
            <a:r>
              <a:rPr lang="en-US" dirty="0"/>
              <a:t> such as </a:t>
            </a:r>
            <a:r>
              <a:rPr lang="en-US" dirty="0" err="1"/>
              <a:t>dobutamine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7777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50" y="2030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Prevention of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359454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866018"/>
              </p:ext>
            </p:extLst>
          </p:nvPr>
        </p:nvGraphicFramePr>
        <p:xfrm>
          <a:off x="799699" y="1180733"/>
          <a:ext cx="10515600" cy="530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73404"/>
                <a:gridCol w="75421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days of invasive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mechanical ventilation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incidence of ventilator associated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Pneumonia (VAP)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incidence of venous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thromboembolism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weaning protocols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new ventilator circuit for each 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low molecular-weight heparin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incidence of catheter related bloodstream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remove catheter if no longer needed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incidence of pressure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Turn patient every two hours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incidence of stress ulcers and gastrointestinal bleeding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early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nutrition , PPI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134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8" y="2501933"/>
            <a:ext cx="1169741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Specific anti-Novel-</a:t>
            </a:r>
            <a:r>
              <a:rPr lang="en-US" sz="4000" b="1" dirty="0" err="1">
                <a:solidFill>
                  <a:srgbClr val="C00000"/>
                </a:solidFill>
              </a:rPr>
              <a:t>CoV</a:t>
            </a:r>
            <a:r>
              <a:rPr lang="en-US" sz="4000" b="1" dirty="0">
                <a:solidFill>
                  <a:srgbClr val="C00000"/>
                </a:solidFill>
              </a:rPr>
              <a:t> treatments and clinical research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23911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771" y="802257"/>
            <a:ext cx="10603029" cy="53747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 current evidence </a:t>
            </a:r>
            <a:r>
              <a:rPr lang="en-US" dirty="0"/>
              <a:t>from RCTs to recommend </a:t>
            </a:r>
            <a:r>
              <a:rPr lang="en-US" dirty="0">
                <a:solidFill>
                  <a:srgbClr val="FF0000"/>
                </a:solidFill>
              </a:rPr>
              <a:t>any specific anti-</a:t>
            </a:r>
            <a:r>
              <a:rPr lang="en-US" dirty="0" err="1">
                <a:solidFill>
                  <a:srgbClr val="FF0000"/>
                </a:solidFill>
              </a:rPr>
              <a:t>nCoV</a:t>
            </a:r>
            <a:r>
              <a:rPr lang="en-US" dirty="0">
                <a:solidFill>
                  <a:srgbClr val="FF0000"/>
                </a:solidFill>
              </a:rPr>
              <a:t> treatment </a:t>
            </a:r>
            <a:r>
              <a:rPr lang="en-US" dirty="0"/>
              <a:t>for patients with suspected </a:t>
            </a:r>
            <a:r>
              <a:rPr lang="en-US" dirty="0" smtClean="0"/>
              <a:t>or confirmed </a:t>
            </a:r>
            <a:r>
              <a:rPr lang="en-US" dirty="0" err="1"/>
              <a:t>nCoV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specific treatment is currently available, Existing </a:t>
            </a:r>
            <a:r>
              <a:rPr lang="en-US" u="sng" dirty="0" smtClean="0">
                <a:hlinkClick r:id="rId2" tooltip="Antiviral drug"/>
              </a:rPr>
              <a:t>anti-</a:t>
            </a:r>
            <a:r>
              <a:rPr lang="en-US" u="sng" dirty="0" err="1" smtClean="0">
                <a:hlinkClick r:id="rId2" tooltip="Antiviral drug"/>
              </a:rPr>
              <a:t>virals</a:t>
            </a:r>
            <a:r>
              <a:rPr lang="en-US" dirty="0" smtClean="0"/>
              <a:t> are being studied.   This includes:</a:t>
            </a:r>
            <a:r>
              <a:rPr lang="en-US" u="sng" dirty="0" smtClean="0">
                <a:solidFill>
                  <a:srgbClr val="FF0000"/>
                </a:solidFill>
                <a:hlinkClick r:id="rId3" tooltip="Protease inhibitor (pharmacology)"/>
              </a:rPr>
              <a:t> 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Protease inhibitors</a:t>
            </a:r>
          </a:p>
          <a:p>
            <a:pPr>
              <a:buNone/>
            </a:pPr>
            <a:r>
              <a:rPr lang="en-US" dirty="0" smtClean="0"/>
              <a:t>       </a:t>
            </a:r>
            <a:r>
              <a:rPr lang="en-US" u="sng" dirty="0" err="1" smtClean="0">
                <a:hlinkClick r:id="rId4" tooltip="Indinavir"/>
              </a:rPr>
              <a:t>indinavir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5" tooltip="Saquinavir"/>
              </a:rPr>
              <a:t>saquinavir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6" tooltip="Remdesivir"/>
              </a:rPr>
              <a:t>remdesivir</a:t>
            </a:r>
            <a:r>
              <a:rPr lang="en-US" dirty="0" smtClean="0"/>
              <a:t>, </a:t>
            </a:r>
            <a:r>
              <a:rPr lang="en-US" u="sng" dirty="0" err="1" smtClean="0">
                <a:hlinkClick r:id="rId7" tooltip="Lopinavir/ritonavir"/>
              </a:rPr>
              <a:t>lopinavir</a:t>
            </a:r>
            <a:r>
              <a:rPr lang="en-US" u="sng" dirty="0" smtClean="0">
                <a:hlinkClick r:id="rId7" tooltip="Lopinavir/ritonavir"/>
              </a:rPr>
              <a:t>/</a:t>
            </a:r>
            <a:r>
              <a:rPr lang="en-US" u="sng" dirty="0" err="1" smtClean="0">
                <a:hlinkClick r:id="rId7" tooltip="Lopinavir/ritonavir"/>
              </a:rPr>
              <a:t>ritonavir</a:t>
            </a:r>
            <a:r>
              <a:rPr lang="en-US" dirty="0" smtClean="0"/>
              <a:t> and </a:t>
            </a:r>
            <a:r>
              <a:rPr lang="en-US" u="sng" dirty="0" smtClean="0">
                <a:hlinkClick r:id="rId8" tooltip="Interferon beta"/>
              </a:rPr>
              <a:t>interferon beta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Neuraminidase inhibitors:  </a:t>
            </a:r>
            <a:r>
              <a:rPr lang="en-US" dirty="0" err="1" smtClean="0"/>
              <a:t>Osaltamevir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064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60" y="914400"/>
            <a:ext cx="11723298" cy="5262563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Special considerations for pregnant patients and </a:t>
            </a:r>
            <a:r>
              <a:rPr lang="en-US" sz="3600" dirty="0" err="1" smtClean="0">
                <a:solidFill>
                  <a:srgbClr val="FF0000"/>
                </a:solidFill>
              </a:rPr>
              <a:t>Immunocompromised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Pregnant women with suspected or confirmed </a:t>
            </a:r>
            <a:r>
              <a:rPr lang="en-US" dirty="0" err="1" smtClean="0"/>
              <a:t>nCoV</a:t>
            </a:r>
            <a:r>
              <a:rPr lang="en-US" dirty="0" smtClean="0"/>
              <a:t> should be treated with </a:t>
            </a:r>
            <a:r>
              <a:rPr lang="en-US" dirty="0" smtClean="0">
                <a:solidFill>
                  <a:srgbClr val="FF0000"/>
                </a:solidFill>
              </a:rPr>
              <a:t>supportive therapies </a:t>
            </a:r>
            <a:r>
              <a:rPr lang="en-US" dirty="0" smtClean="0"/>
              <a:t>, taking into account the physiologic adaptations of pregnancy.</a:t>
            </a:r>
          </a:p>
          <a:p>
            <a:r>
              <a:rPr lang="en-US" dirty="0" smtClean="0"/>
              <a:t>Emergency delivery and pregnancy termination decisions are challenging and based on many factors: gestational age, maternal condition, and fetal stability. Consultations with obstetric, neonatal, and intensive care specialists are essential.</a:t>
            </a:r>
          </a:p>
          <a:p>
            <a:r>
              <a:rPr lang="en-US" dirty="0" err="1" smtClean="0"/>
              <a:t>Immunocompromised</a:t>
            </a:r>
            <a:r>
              <a:rPr lang="en-US" dirty="0" smtClean="0"/>
              <a:t> patients needs extra care and attention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02" y="2627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</a:rPr>
              <a:t>mplementation </a:t>
            </a:r>
            <a:r>
              <a:rPr lang="en-US" sz="4000" b="1" dirty="0">
                <a:solidFill>
                  <a:srgbClr val="C00000"/>
                </a:solidFill>
              </a:rPr>
              <a:t>of appropriate IPC measures</a:t>
            </a:r>
          </a:p>
        </p:txBody>
      </p:sp>
    </p:spTree>
    <p:extLst>
      <p:ext uri="{BB962C8B-B14F-4D97-AF65-F5344CB8AC3E}">
        <p14:creationId xmlns:p14="http://schemas.microsoft.com/office/powerpoint/2010/main" xmlns="" val="223562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44" y="4517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Prevention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06" y="2425566"/>
            <a:ext cx="7287700" cy="40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033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to protect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2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currently </a:t>
            </a:r>
            <a:r>
              <a:rPr lang="en-US" dirty="0">
                <a:solidFill>
                  <a:srgbClr val="C00000"/>
                </a:solidFill>
              </a:rPr>
              <a:t>no vaccines </a:t>
            </a:r>
            <a:r>
              <a:rPr lang="en-US" dirty="0"/>
              <a:t>available to protect you against human coronavirus infection.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may be able to reduce your risk of infection by doing the </a:t>
            </a:r>
            <a:r>
              <a:rPr lang="en-US" dirty="0" smtClean="0"/>
              <a:t>following:</a:t>
            </a:r>
          </a:p>
          <a:p>
            <a:endParaRPr lang="en-US" dirty="0"/>
          </a:p>
          <a:p>
            <a:r>
              <a:rPr lang="en-US" dirty="0" smtClean="0"/>
              <a:t>Wash </a:t>
            </a:r>
            <a:r>
              <a:rPr lang="en-US" dirty="0"/>
              <a:t>your hands often with soap and water for at least 20 seconds</a:t>
            </a:r>
          </a:p>
          <a:p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touching your eyes, nose, or mouth with unwashed hands</a:t>
            </a:r>
          </a:p>
          <a:p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close contact with people who are sick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735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84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How to protect </a:t>
            </a:r>
            <a:r>
              <a:rPr lang="en-US" sz="3600" b="1" dirty="0" smtClean="0"/>
              <a:t>others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405288"/>
            <a:ext cx="6131293" cy="4771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you have cold-like symptoms, you can help protect others by doing the following</a:t>
            </a:r>
          </a:p>
          <a:p>
            <a:r>
              <a:rPr lang="en-US" dirty="0" smtClean="0"/>
              <a:t>Stay </a:t>
            </a:r>
            <a:r>
              <a:rPr lang="en-US" dirty="0"/>
              <a:t>home while you are sick</a:t>
            </a:r>
          </a:p>
          <a:p>
            <a:r>
              <a:rPr lang="en-US" dirty="0" smtClean="0"/>
              <a:t>Avoid </a:t>
            </a:r>
            <a:r>
              <a:rPr lang="en-US" dirty="0"/>
              <a:t>close contact with others</a:t>
            </a:r>
          </a:p>
          <a:p>
            <a:r>
              <a:rPr lang="en-US" dirty="0"/>
              <a:t>C</a:t>
            </a:r>
            <a:r>
              <a:rPr lang="en-US" dirty="0" smtClean="0"/>
              <a:t>over </a:t>
            </a:r>
            <a:r>
              <a:rPr lang="en-US" dirty="0"/>
              <a:t>your mouth and nose with a tissue when you cough or sneeze, then throw the tissue in the trash and wash your hands</a:t>
            </a:r>
          </a:p>
          <a:p>
            <a:r>
              <a:rPr lang="en-US" dirty="0"/>
              <a:t>C</a:t>
            </a:r>
            <a:r>
              <a:rPr lang="en-US" dirty="0" smtClean="0"/>
              <a:t>lean </a:t>
            </a:r>
            <a:r>
              <a:rPr lang="en-US" dirty="0"/>
              <a:t>and disinfect objects and surfaces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43" y="1405288"/>
            <a:ext cx="4733073" cy="38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30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650" y="375386"/>
            <a:ext cx="10420149" cy="58015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</a:rPr>
              <a:t>Surveillance Case </a:t>
            </a:r>
            <a:r>
              <a:rPr lang="en-US" sz="4800" b="1" dirty="0" smtClean="0">
                <a:solidFill>
                  <a:srgbClr val="C00000"/>
                </a:solidFill>
              </a:rPr>
              <a:t>definition</a:t>
            </a:r>
          </a:p>
          <a:p>
            <a:pPr marL="0" indent="0" algn="ctr">
              <a:buNone/>
            </a:pPr>
            <a:r>
              <a:rPr lang="en-US" sz="3900" b="1" dirty="0" smtClean="0">
                <a:solidFill>
                  <a:srgbClr val="0070C0"/>
                </a:solidFill>
              </a:rPr>
              <a:t>Suspect case        </a:t>
            </a:r>
            <a:r>
              <a:rPr lang="en-US" sz="3900" dirty="0" smtClean="0">
                <a:solidFill>
                  <a:srgbClr val="0070C0"/>
                </a:solidFill>
              </a:rPr>
              <a:t>  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A.  </a:t>
            </a:r>
            <a:r>
              <a:rPr lang="en-US" dirty="0"/>
              <a:t>Patients with </a:t>
            </a:r>
            <a:r>
              <a:rPr lang="en-US" dirty="0">
                <a:solidFill>
                  <a:srgbClr val="C00000"/>
                </a:solidFill>
              </a:rPr>
              <a:t>severe acute respiratory infection </a:t>
            </a:r>
            <a:r>
              <a:rPr lang="en-US" dirty="0"/>
              <a:t>(fever, cough, and requiring admission to hospital) </a:t>
            </a:r>
            <a:r>
              <a:rPr lang="en-US" dirty="0">
                <a:solidFill>
                  <a:srgbClr val="C00000"/>
                </a:solidFill>
              </a:rPr>
              <a:t>AND</a:t>
            </a:r>
          </a:p>
          <a:p>
            <a:pPr marL="0" indent="0">
              <a:buNone/>
            </a:pPr>
            <a:r>
              <a:rPr lang="en-US" dirty="0"/>
              <a:t> with no other etiology that fully explains the clinical presentation</a:t>
            </a:r>
          </a:p>
          <a:p>
            <a:pPr marL="0" indent="0">
              <a:buNone/>
            </a:pPr>
            <a:r>
              <a:rPr lang="en-US" dirty="0"/>
              <a:t> AND at least one of the following:</a:t>
            </a:r>
          </a:p>
          <a:p>
            <a:pPr marL="0" indent="0">
              <a:buNone/>
            </a:pPr>
            <a:r>
              <a:rPr lang="en-US" dirty="0"/>
              <a:t> • a history of travel to or residence in the city of Wuhan, Hubei Province, China in the 14 days prior to symptom onset, or </a:t>
            </a:r>
          </a:p>
          <a:p>
            <a:pPr marL="0" indent="0">
              <a:buNone/>
            </a:pPr>
            <a:r>
              <a:rPr lang="en-US" dirty="0"/>
              <a:t>• patient is a health care worker who has been working in an environment where severe acute respiratory infections of unknown etiology are being cared for.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0341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92" y="431320"/>
            <a:ext cx="10747408" cy="575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The basic principles to reduce the general risk of transmission of acute respiratory infections: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Avoiding close contact with people suffering from acute respiratory infections.</a:t>
            </a:r>
          </a:p>
          <a:p>
            <a:pPr marL="0" indent="0">
              <a:buNone/>
            </a:pPr>
            <a:r>
              <a:rPr lang="en-US" dirty="0"/>
              <a:t> • Frequent hand-washing, especially after direct contact with ill people or their environment. </a:t>
            </a:r>
          </a:p>
          <a:p>
            <a:pPr marL="0" indent="0">
              <a:buNone/>
            </a:pPr>
            <a:r>
              <a:rPr lang="en-US" dirty="0"/>
              <a:t>• Avoiding unprotected contact with farm or wild animals. </a:t>
            </a:r>
          </a:p>
          <a:p>
            <a:pPr marL="0" indent="0">
              <a:buNone/>
            </a:pPr>
            <a:r>
              <a:rPr lang="en-US" dirty="0"/>
              <a:t>• People with symptoms of acute respiratory infection should practice cough etiquette (maintain distance, cover coughs and sneezes with disposable tissues or clothing, and wash hands).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6474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2" y="1052423"/>
            <a:ext cx="11464506" cy="51245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Within healthcare facilities, enhance standard infection prevention and control practices in hospitals, especially in emergency departments.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WHO does not recommend any specific health measures for travelers.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case of symptoms suggestive of respiratory illness either during or after travel, the travelers are encouraged to seek medical attention and share their travel history with their health care provider. </a:t>
            </a:r>
          </a:p>
        </p:txBody>
      </p:sp>
    </p:spTree>
    <p:extLst>
      <p:ext uri="{BB962C8B-B14F-4D97-AF65-F5344CB8AC3E}">
        <p14:creationId xmlns:p14="http://schemas.microsoft.com/office/powerpoint/2010/main" xmlns="" val="2072446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779646"/>
            <a:ext cx="10400898" cy="53973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IPC (</a:t>
            </a:r>
            <a:r>
              <a:rPr lang="en-US" dirty="0"/>
              <a:t>infection prevention and control </a:t>
            </a:r>
            <a:r>
              <a:rPr lang="en-US" dirty="0" smtClean="0"/>
              <a:t>measures) </a:t>
            </a:r>
            <a:r>
              <a:rPr lang="en-US" dirty="0"/>
              <a:t>is a critical and integral part of clinical management of patients and </a:t>
            </a:r>
            <a:r>
              <a:rPr lang="en-US" dirty="0">
                <a:solidFill>
                  <a:srgbClr val="C00000"/>
                </a:solidFill>
              </a:rPr>
              <a:t>should be initiated at the point of entry </a:t>
            </a:r>
            <a:r>
              <a:rPr lang="en-US" dirty="0"/>
              <a:t>of the patient </a:t>
            </a:r>
            <a:r>
              <a:rPr lang="en-US" dirty="0" smtClean="0"/>
              <a:t>to hospital.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Standard </a:t>
            </a:r>
            <a:r>
              <a:rPr lang="en-US" dirty="0"/>
              <a:t>precautions include </a:t>
            </a:r>
            <a:r>
              <a:rPr lang="en-US" dirty="0">
                <a:solidFill>
                  <a:srgbClr val="C00000"/>
                </a:solidFill>
              </a:rPr>
              <a:t>hand hygiene</a:t>
            </a:r>
            <a:r>
              <a:rPr lang="en-US" dirty="0"/>
              <a:t>; </a:t>
            </a:r>
            <a:r>
              <a:rPr lang="en-US" dirty="0">
                <a:solidFill>
                  <a:srgbClr val="C00000"/>
                </a:solidFill>
              </a:rPr>
              <a:t>use of PPE </a:t>
            </a:r>
            <a:r>
              <a:rPr lang="en-US" dirty="0"/>
              <a:t>to avoid direct contact with patients’ blood, body </a:t>
            </a:r>
            <a:r>
              <a:rPr lang="en-US" dirty="0" smtClean="0"/>
              <a:t>fluids, secretions </a:t>
            </a:r>
            <a:r>
              <a:rPr lang="en-US" dirty="0"/>
              <a:t>(including respiratory secretions) and non-intact skin.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Standard </a:t>
            </a:r>
            <a:r>
              <a:rPr lang="en-US" dirty="0"/>
              <a:t>precautions also include </a:t>
            </a:r>
            <a:r>
              <a:rPr lang="en-US" dirty="0">
                <a:solidFill>
                  <a:srgbClr val="C00000"/>
                </a:solidFill>
              </a:rPr>
              <a:t>prevention of needle-stick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sharps </a:t>
            </a:r>
            <a:r>
              <a:rPr lang="en-US" dirty="0">
                <a:solidFill>
                  <a:srgbClr val="C00000"/>
                </a:solidFill>
              </a:rPr>
              <a:t>injury</a:t>
            </a:r>
            <a:r>
              <a:rPr lang="en-US" dirty="0"/>
              <a:t>; </a:t>
            </a:r>
            <a:r>
              <a:rPr lang="en-US" dirty="0">
                <a:solidFill>
                  <a:srgbClr val="C00000"/>
                </a:solidFill>
              </a:rPr>
              <a:t>safe waste management</a:t>
            </a:r>
            <a:r>
              <a:rPr lang="en-US" dirty="0"/>
              <a:t>; </a:t>
            </a:r>
            <a:r>
              <a:rPr lang="en-US" dirty="0">
                <a:solidFill>
                  <a:srgbClr val="C00000"/>
                </a:solidFill>
              </a:rPr>
              <a:t>cleaning and disinfection of equipment</a:t>
            </a:r>
            <a:r>
              <a:rPr lang="en-US" dirty="0"/>
              <a:t>; and </a:t>
            </a:r>
            <a:r>
              <a:rPr lang="en-US" dirty="0">
                <a:solidFill>
                  <a:srgbClr val="C00000"/>
                </a:solidFill>
              </a:rPr>
              <a:t>cleaning of the environment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1400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3023" y="1440611"/>
            <a:ext cx="3618977" cy="3937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4109" y="448189"/>
            <a:ext cx="291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 95 mask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920" y="448189"/>
            <a:ext cx="291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Medical Mask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201" y="1123639"/>
            <a:ext cx="3917439" cy="4589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49" y="1104181"/>
            <a:ext cx="5236233" cy="4977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4144" y="422694"/>
            <a:ext cx="325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Proper PPE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287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200129_2352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847" y="457201"/>
            <a:ext cx="5874589" cy="5900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Isolation unit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80324"/>
            <a:ext cx="6901340" cy="387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22" y="365125"/>
            <a:ext cx="5102678" cy="31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904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Vaccine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January 2020, based on the 2019-nCoV published genome,</a:t>
            </a:r>
            <a:r>
              <a:rPr lang="en-US" u="sng" baseline="30000" dirty="0" smtClean="0"/>
              <a:t>[</a:t>
            </a:r>
            <a:r>
              <a:rPr lang="en-US" dirty="0" smtClean="0"/>
              <a:t>several projects, three supported by the </a:t>
            </a:r>
            <a:r>
              <a:rPr lang="en-US" u="sng" dirty="0" smtClean="0">
                <a:hlinkClick r:id="rId2" tooltip="Coalition for Epidemic Preparedness Innovations"/>
              </a:rPr>
              <a:t>Coalition for Epidemic Preparedness Innovations</a:t>
            </a:r>
            <a:r>
              <a:rPr lang="en-US" dirty="0" smtClean="0"/>
              <a:t> (CEPI), began work on creating a </a:t>
            </a:r>
            <a:r>
              <a:rPr lang="en-US" u="sng" dirty="0" smtClean="0">
                <a:hlinkClick r:id="rId3" tooltip="Vaccine"/>
              </a:rPr>
              <a:t>vaccine</a:t>
            </a:r>
            <a:r>
              <a:rPr lang="en-US" dirty="0" smtClean="0"/>
              <a:t> for the </a:t>
            </a:r>
            <a:r>
              <a:rPr lang="en-US" dirty="0" smtClean="0">
                <a:solidFill>
                  <a:srgbClr val="FF0000"/>
                </a:solidFill>
              </a:rPr>
              <a:t>Wuhan</a:t>
            </a:r>
            <a:r>
              <a:rPr lang="en-US" dirty="0" smtClean="0"/>
              <a:t> </a:t>
            </a:r>
            <a:r>
              <a:rPr lang="en-US" dirty="0" err="1" smtClean="0"/>
              <a:t>coronavirus</a:t>
            </a:r>
            <a:r>
              <a:rPr lang="en-US" dirty="0" smtClean="0"/>
              <a:t>.</a:t>
            </a:r>
            <a:endParaRPr lang="en-US" u="sng" baseline="30000" dirty="0" smtClean="0"/>
          </a:p>
          <a:p>
            <a:r>
              <a:rPr lang="en-US" dirty="0" smtClean="0"/>
              <a:t> The </a:t>
            </a:r>
            <a:r>
              <a:rPr lang="en-US" dirty="0" smtClean="0">
                <a:solidFill>
                  <a:srgbClr val="FF0000"/>
                </a:solidFill>
              </a:rPr>
              <a:t>United States</a:t>
            </a:r>
            <a:r>
              <a:rPr lang="en-US" dirty="0" smtClean="0"/>
              <a:t> </a:t>
            </a:r>
            <a:r>
              <a:rPr lang="en-US" u="sng" dirty="0" smtClean="0">
                <a:hlinkClick r:id="rId4" tooltip="National Institutes of Health"/>
              </a:rPr>
              <a:t>National Institutes of Health</a:t>
            </a:r>
            <a:r>
              <a:rPr lang="en-US" dirty="0" smtClean="0"/>
              <a:t> (NIH) started cooperating with the </a:t>
            </a:r>
            <a:r>
              <a:rPr lang="en-US" u="sng" dirty="0" smtClean="0">
                <a:hlinkClick r:id="rId5" tooltip="Biotechnology"/>
              </a:rPr>
              <a:t>biotechnology</a:t>
            </a:r>
            <a:r>
              <a:rPr lang="en-US" dirty="0" smtClean="0"/>
              <a:t> company </a:t>
            </a:r>
            <a:r>
              <a:rPr lang="en-US" u="sng" dirty="0" err="1" smtClean="0">
                <a:hlinkClick r:id="rId6" tooltip="Moderna"/>
              </a:rPr>
              <a:t>Moderna</a:t>
            </a:r>
            <a:r>
              <a:rPr lang="en-US" dirty="0" smtClean="0"/>
              <a:t> to create a vaccine, hoping to start production by May 2020. Their strategy is to make an RNA vaccine matching a spike of the </a:t>
            </a:r>
            <a:r>
              <a:rPr lang="en-US" dirty="0" err="1" smtClean="0"/>
              <a:t>coronavirus</a:t>
            </a:r>
            <a:r>
              <a:rPr lang="en-US" dirty="0" smtClean="0"/>
              <a:t> surface.</a:t>
            </a:r>
          </a:p>
          <a:p>
            <a:r>
              <a:rPr lang="en-US" dirty="0" smtClean="0"/>
              <a:t>The </a:t>
            </a:r>
            <a:r>
              <a:rPr lang="en-US" u="sng" dirty="0" smtClean="0">
                <a:hlinkClick r:id="rId7" tooltip="University of Queensland"/>
              </a:rPr>
              <a:t>University of Queensland</a:t>
            </a:r>
            <a:r>
              <a:rPr lang="en-US" dirty="0" smtClean="0"/>
              <a:t> (UQ; </a:t>
            </a:r>
            <a:r>
              <a:rPr lang="en-US" dirty="0" smtClean="0">
                <a:solidFill>
                  <a:srgbClr val="FF0000"/>
                </a:solidFill>
              </a:rPr>
              <a:t>Australia</a:t>
            </a:r>
            <a:r>
              <a:rPr lang="en-US" dirty="0" smtClean="0"/>
              <a:t>) aims for a molecular clamp vaccine that genetically modifies viral proteins to make them mimic the </a:t>
            </a:r>
            <a:r>
              <a:rPr lang="en-US" dirty="0" err="1" smtClean="0"/>
              <a:t>coronavirus</a:t>
            </a:r>
            <a:r>
              <a:rPr lang="en-US" dirty="0" smtClean="0"/>
              <a:t> and stimulate an immune reaction. CEPI supports the </a:t>
            </a:r>
            <a:r>
              <a:rPr lang="en-US" dirty="0" err="1" smtClean="0"/>
              <a:t>Moderna</a:t>
            </a:r>
            <a:r>
              <a:rPr lang="en-US" dirty="0" smtClean="0"/>
              <a:t> and UQ projects and another by </a:t>
            </a:r>
            <a:r>
              <a:rPr lang="en-US" dirty="0" err="1" smtClean="0"/>
              <a:t>Inovio</a:t>
            </a:r>
            <a:r>
              <a:rPr lang="en-US" dirty="0" smtClean="0"/>
              <a:t>. </a:t>
            </a:r>
          </a:p>
          <a:p>
            <a:r>
              <a:rPr lang="en-US" u="sng" dirty="0" smtClean="0">
                <a:hlinkClick r:id="rId8" tooltip="Public Health Agency of Canada"/>
              </a:rPr>
              <a:t>Public Health Agency of </a:t>
            </a:r>
            <a:r>
              <a:rPr lang="en-US" u="sng" dirty="0" smtClean="0">
                <a:solidFill>
                  <a:srgbClr val="FF0000"/>
                </a:solidFill>
                <a:hlinkClick r:id="rId8" tooltip="Public Health Agency of Canada"/>
              </a:rPr>
              <a:t>Canada</a:t>
            </a:r>
            <a:r>
              <a:rPr lang="en-US" dirty="0" smtClean="0"/>
              <a:t> granted (</a:t>
            </a:r>
            <a:r>
              <a:rPr lang="en-US" dirty="0" smtClean="0">
                <a:solidFill>
                  <a:srgbClr val="FF0000"/>
                </a:solidFill>
              </a:rPr>
              <a:t>Canada) </a:t>
            </a:r>
            <a:r>
              <a:rPr lang="en-US" dirty="0" smtClean="0"/>
              <a:t>permission to </a:t>
            </a:r>
            <a:r>
              <a:rPr lang="en-US" u="sng" dirty="0" smtClean="0">
                <a:hlinkClick r:id="rId9" tooltip="Vaccine and Infectious Disease Organization"/>
              </a:rPr>
              <a:t>Vaccine and Infectious Disease Organization – International Vaccine Centre</a:t>
            </a:r>
            <a:r>
              <a:rPr lang="en-US" dirty="0" smtClean="0"/>
              <a:t> (VIDO-</a:t>
            </a:r>
            <a:r>
              <a:rPr lang="en-US" dirty="0" err="1" smtClean="0"/>
              <a:t>InterVac</a:t>
            </a:r>
            <a:r>
              <a:rPr lang="en-US" dirty="0" smtClean="0"/>
              <a:t>) of the </a:t>
            </a:r>
            <a:r>
              <a:rPr lang="en-US" u="sng" dirty="0" smtClean="0">
                <a:hlinkClick r:id="rId10" tooltip="University of Saskatchewan"/>
              </a:rPr>
              <a:t>University of Saskatchewan</a:t>
            </a:r>
            <a:r>
              <a:rPr lang="en-US" dirty="0" smtClean="0"/>
              <a:t> VIDO-</a:t>
            </a:r>
            <a:r>
              <a:rPr lang="en-US" dirty="0" err="1" smtClean="0"/>
              <a:t>InterVac</a:t>
            </a:r>
            <a:r>
              <a:rPr lang="en-US" dirty="0" smtClean="0"/>
              <a:t> aims to start production and non-human animal testing in March 2020, and human testing in 2021.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ronaviruses 004 lor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167" y="2087592"/>
            <a:ext cx="6547448" cy="38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904" y="1825625"/>
            <a:ext cx="6048191" cy="4351338"/>
          </a:xfrm>
        </p:spPr>
      </p:pic>
    </p:spTree>
    <p:extLst>
      <p:ext uri="{BB962C8B-B14F-4D97-AF65-F5344CB8AC3E}">
        <p14:creationId xmlns:p14="http://schemas.microsoft.com/office/powerpoint/2010/main" xmlns="" val="1356798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269" y="760396"/>
            <a:ext cx="7956002" cy="59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92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530" y="1212783"/>
            <a:ext cx="10237269" cy="49641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dirty="0"/>
              <a:t>Patients with any </a:t>
            </a:r>
            <a:r>
              <a:rPr lang="en-US" dirty="0">
                <a:solidFill>
                  <a:srgbClr val="C00000"/>
                </a:solidFill>
              </a:rPr>
              <a:t>acute respiratory </a:t>
            </a:r>
            <a:r>
              <a:rPr lang="en-US" dirty="0" smtClean="0">
                <a:solidFill>
                  <a:srgbClr val="C00000"/>
                </a:solidFill>
              </a:rPr>
              <a:t>illness AND </a:t>
            </a:r>
            <a:r>
              <a:rPr lang="en-US" dirty="0"/>
              <a:t>at least one of the following: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close contact  </a:t>
            </a:r>
            <a:r>
              <a:rPr lang="en-US" dirty="0"/>
              <a:t>with a confirmed or probable case of 2019-nCoV in the </a:t>
            </a:r>
            <a:r>
              <a:rPr lang="en-US" dirty="0">
                <a:solidFill>
                  <a:srgbClr val="C00000"/>
                </a:solidFill>
              </a:rPr>
              <a:t>14 days prior </a:t>
            </a:r>
            <a:r>
              <a:rPr lang="en-US" dirty="0"/>
              <a:t>to illness onset, or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visiting or working </a:t>
            </a:r>
            <a:r>
              <a:rPr lang="en-US" dirty="0"/>
              <a:t>in a live animal market in Wuhan, Hubei Province, China in the 14 days prior to symptom onset, or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worked or attended a health care facility </a:t>
            </a:r>
            <a:r>
              <a:rPr lang="en-US" dirty="0"/>
              <a:t>in the 14 days prior to onset of symptoms where patients with hospital-associated 2019-nCov infections have been reported.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03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899"/>
            <a:ext cx="10515600" cy="531006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Probable case 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suspect case for whom </a:t>
            </a:r>
            <a:r>
              <a:rPr lang="en-US" dirty="0">
                <a:solidFill>
                  <a:srgbClr val="C00000"/>
                </a:solidFill>
              </a:rPr>
              <a:t>testing for 2019nCoV is inconclusive </a:t>
            </a:r>
            <a:r>
              <a:rPr lang="en-US" dirty="0"/>
              <a:t>or for whom testing was positive on a pan-coronavirus assay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Confirmed case</a:t>
            </a:r>
            <a:endParaRPr lang="en-US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 A person with laboratory </a:t>
            </a:r>
            <a:r>
              <a:rPr lang="en-US" dirty="0">
                <a:solidFill>
                  <a:srgbClr val="C00000"/>
                </a:solidFill>
              </a:rPr>
              <a:t>confirmation</a:t>
            </a:r>
            <a:r>
              <a:rPr lang="en-US" dirty="0"/>
              <a:t> of 2019-nCoV infection, </a:t>
            </a:r>
            <a:r>
              <a:rPr lang="en-US" dirty="0">
                <a:solidFill>
                  <a:srgbClr val="C00000"/>
                </a:solidFill>
              </a:rPr>
              <a:t>irrespective of clinical signs and symptoms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45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454" y="1760789"/>
            <a:ext cx="6737685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Symptoms and Complications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1" y="1103730"/>
            <a:ext cx="10515600" cy="4351338"/>
          </a:xfrm>
        </p:spPr>
        <p:txBody>
          <a:bodyPr/>
          <a:lstStyle/>
          <a:p>
            <a:r>
              <a:rPr lang="en-US" dirty="0" smtClean="0"/>
              <a:t>Reported </a:t>
            </a:r>
            <a:r>
              <a:rPr lang="en-US" dirty="0"/>
              <a:t>illnesses have ranged from infected people with </a:t>
            </a:r>
            <a:r>
              <a:rPr lang="en-US" dirty="0">
                <a:solidFill>
                  <a:srgbClr val="C00000"/>
                </a:solidFill>
              </a:rPr>
              <a:t>little to no symptoms to people being severely ill and dying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Incubation period: </a:t>
            </a:r>
            <a:r>
              <a:rPr lang="en-US" dirty="0" smtClean="0">
                <a:solidFill>
                  <a:srgbClr val="C00000"/>
                </a:solidFill>
              </a:rPr>
              <a:t>From 2 </a:t>
            </a:r>
            <a:r>
              <a:rPr lang="en-US" dirty="0">
                <a:solidFill>
                  <a:srgbClr val="C00000"/>
                </a:solidFill>
              </a:rPr>
              <a:t>days or as long as </a:t>
            </a:r>
            <a:r>
              <a:rPr lang="en-US" dirty="0" smtClean="0">
                <a:solidFill>
                  <a:srgbClr val="C00000"/>
                </a:solidFill>
              </a:rPr>
              <a:t>14 days </a:t>
            </a:r>
            <a:r>
              <a:rPr lang="en-US" dirty="0"/>
              <a:t>after exposure</a:t>
            </a:r>
            <a:r>
              <a:rPr lang="en-US" dirty="0" smtClean="0"/>
              <a:t>.</a:t>
            </a:r>
          </a:p>
          <a:p>
            <a:r>
              <a:rPr lang="en-US" dirty="0"/>
              <a:t>Symptoms can include:</a:t>
            </a:r>
          </a:p>
          <a:p>
            <a:pPr marL="0" indent="0">
              <a:buNone/>
            </a:pPr>
            <a:r>
              <a:rPr lang="en-US" dirty="0" smtClean="0"/>
              <a:t>                      Fever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Cough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Shortness </a:t>
            </a:r>
            <a:r>
              <a:rPr lang="en-US" dirty="0"/>
              <a:t>of breath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86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2073</Words>
  <Application>Microsoft Office PowerPoint</Application>
  <PresentationFormat>Custom</PresentationFormat>
  <Paragraphs>236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2019-nCoV  Clinical Management and IPC</vt:lpstr>
      <vt:lpstr>Slide 2</vt:lpstr>
      <vt:lpstr>Slide 3</vt:lpstr>
      <vt:lpstr>Transmission</vt:lpstr>
      <vt:lpstr>Slide 5</vt:lpstr>
      <vt:lpstr>Slide 6</vt:lpstr>
      <vt:lpstr>Slide 7</vt:lpstr>
      <vt:lpstr>Symptoms and Complications</vt:lpstr>
      <vt:lpstr>Slide 9</vt:lpstr>
      <vt:lpstr>Uncomplicated illness </vt:lpstr>
      <vt:lpstr>Slide 11</vt:lpstr>
      <vt:lpstr>Timeline of 2019-nCoV cases after onset of illness </vt:lpstr>
      <vt:lpstr>Number of hospital admissions by age group. </vt:lpstr>
      <vt:lpstr>Clinical syndromes associated with2019- nCoV infection</vt:lpstr>
      <vt:lpstr>Mild pneumonia </vt:lpstr>
      <vt:lpstr>Definitions of patients with SARI, suspected of nCoV</vt:lpstr>
      <vt:lpstr>Slide 17</vt:lpstr>
      <vt:lpstr>SEVERE ACUTE PNEUMONIA</vt:lpstr>
      <vt:lpstr>Slide 19</vt:lpstr>
      <vt:lpstr>ARDS</vt:lpstr>
      <vt:lpstr>Slide 21</vt:lpstr>
      <vt:lpstr>Management</vt:lpstr>
      <vt:lpstr>Home care for patients with suspected novel coronavirus </vt:lpstr>
      <vt:lpstr>Slide 24</vt:lpstr>
      <vt:lpstr>Slide 25</vt:lpstr>
      <vt:lpstr>Slide 26</vt:lpstr>
      <vt:lpstr>Slide 27</vt:lpstr>
      <vt:lpstr>Slide 28</vt:lpstr>
      <vt:lpstr>Slide 29</vt:lpstr>
      <vt:lpstr>Fluid Therapy</vt:lpstr>
      <vt:lpstr>Slide 31</vt:lpstr>
      <vt:lpstr>Collection of specimens for laboratory diagnosis for follow up</vt:lpstr>
      <vt:lpstr>Slide 33</vt:lpstr>
      <vt:lpstr>Management of hypoxemic respiratory failure  and ARDS</vt:lpstr>
      <vt:lpstr>Slide 35</vt:lpstr>
      <vt:lpstr>Slide 36</vt:lpstr>
      <vt:lpstr>Slide 37</vt:lpstr>
      <vt:lpstr>Management of septic shock</vt:lpstr>
      <vt:lpstr>Slide 39</vt:lpstr>
      <vt:lpstr>Slide 40</vt:lpstr>
      <vt:lpstr>Prevention of complications</vt:lpstr>
      <vt:lpstr>Slide 42</vt:lpstr>
      <vt:lpstr>Specific anti-Novel-CoV treatments and clinical research</vt:lpstr>
      <vt:lpstr>Slide 44</vt:lpstr>
      <vt:lpstr>Slide 45</vt:lpstr>
      <vt:lpstr> Implementation of appropriate IPC measures</vt:lpstr>
      <vt:lpstr>Prevention</vt:lpstr>
      <vt:lpstr>How to protect yourself</vt:lpstr>
      <vt:lpstr>How to protect others</vt:lpstr>
      <vt:lpstr>Slide 50</vt:lpstr>
      <vt:lpstr>Slide 51</vt:lpstr>
      <vt:lpstr>Slide 52</vt:lpstr>
      <vt:lpstr>Slide 53</vt:lpstr>
      <vt:lpstr>Slide 54</vt:lpstr>
      <vt:lpstr>Isolation unit</vt:lpstr>
      <vt:lpstr>Vaccine Research</vt:lpstr>
      <vt:lpstr>Slide 57</vt:lpstr>
      <vt:lpstr>Slide 58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Novel Corona Virus</dc:title>
  <dc:creator>Microsoft account</dc:creator>
  <cp:lastModifiedBy>user</cp:lastModifiedBy>
  <cp:revision>54</cp:revision>
  <dcterms:created xsi:type="dcterms:W3CDTF">2020-01-27T12:58:24Z</dcterms:created>
  <dcterms:modified xsi:type="dcterms:W3CDTF">2020-01-29T18:30:09Z</dcterms:modified>
</cp:coreProperties>
</file>